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9" r:id="rId4"/>
    <p:sldId id="258" r:id="rId5"/>
    <p:sldId id="263" r:id="rId6"/>
    <p:sldId id="261" r:id="rId7"/>
    <p:sldId id="265" r:id="rId8"/>
    <p:sldId id="270" r:id="rId9"/>
    <p:sldId id="271" r:id="rId10"/>
    <p:sldId id="272" r:id="rId11"/>
    <p:sldId id="273" r:id="rId12"/>
    <p:sldId id="274" r:id="rId13"/>
    <p:sldId id="275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" id="{02296800-9994-44A7-8882-F880FD61B5BD}">
          <p14:sldIdLst>
            <p14:sldId id="269"/>
          </p14:sldIdLst>
        </p14:section>
        <p14:section name="histogram" id="{C6A68C52-7DF3-4D39-A852-B64D03435997}">
          <p14:sldIdLst>
            <p14:sldId id="256"/>
          </p14:sldIdLst>
        </p14:section>
        <p14:section name="naive 1" id="{CBB534F7-150A-49C1-AF64-EEB27E64BE30}">
          <p14:sldIdLst>
            <p14:sldId id="259"/>
            <p14:sldId id="258"/>
            <p14:sldId id="263"/>
          </p14:sldIdLst>
        </p14:section>
        <p14:section name="tree 1" id="{9D9AA915-C0F8-4380-8C0F-D89F644B5B2C}">
          <p14:sldIdLst>
            <p14:sldId id="261"/>
            <p14:sldId id="265"/>
            <p14:sldId id="270"/>
          </p14:sldIdLst>
        </p14:section>
        <p14:section name="naive 2" id="{6118779B-CBE3-4073-B1D4-EFBE9774DDB9}">
          <p14:sldIdLst>
            <p14:sldId id="271"/>
            <p14:sldId id="272"/>
            <p14:sldId id="273"/>
          </p14:sldIdLst>
        </p14:section>
        <p14:section name="tree 2" id="{1DF1BCBB-5F12-4D39-8B1F-6E28D3E186C0}">
          <p14:sldIdLst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76" autoAdjust="0"/>
    <p:restoredTop sz="94660"/>
  </p:normalViewPr>
  <p:slideViewPr>
    <p:cSldViewPr snapToGrid="0">
      <p:cViewPr>
        <p:scale>
          <a:sx n="100" d="100"/>
          <a:sy n="100" d="100"/>
        </p:scale>
        <p:origin x="51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2DE17-2380-4F7A-B38C-8D7B8E04D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53A41-2BDC-4324-81E6-BCCAE4502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E8B5C-EB68-4D51-A082-EFEE700EF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8/4/2019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F9159-1CB6-4ACF-AC81-1E471944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9165D-AB63-423D-A17C-4D5543D6C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11480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6BF4-E7ED-4F10-84D1-7AFBD82E1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6B627D-007A-4BFF-9C1C-BA21B80D1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74154-914C-47D0-BEC7-304EBE2C0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8/4/2019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A2EFF-321A-4537-8E1F-BA8BC060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A3051-37CE-4AD5-8973-66CA1D9F7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4628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0F4C7C-39AD-4752-B8DD-DDEC35E48C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6C09C-EE41-4E40-B2A7-7507C54FC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BFFAA-4D09-4A92-980A-E5D54702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8/4/2019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8E918-0097-4669-9F05-56FDFC15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E56B3-FAD8-4338-A781-DB53EAB36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1596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FABC5-8193-48F3-BB2C-6608D827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F46F2-F0EB-422D-B658-BFA10C634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2B106-04D7-48A4-838F-C32720B15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8/4/2019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528E9-2392-48D2-8519-5208AC17A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A7CD1-6B71-460B-B990-A90C041FA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549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FA6B-F3DB-473C-BF72-CC01F1E55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10766-2106-4F44-9BFB-563E09A64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56D63-2CC1-4E51-983A-23EB61400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8/4/2019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927A2-45F4-44A2-8851-8A7233B27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7DA54-F87B-4683-A335-31918DAF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5405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192B6-D553-487D-A8E2-F2DB64DE9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2D840-4C88-4373-8A72-CFC5AA6CD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42634-C20F-4C6F-9A48-9014C237D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CDC0C-E41C-47A9-AC12-766C3A354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8/4/2019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70BBE-22CA-4AFE-85C6-1AD5157C9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54F588-7EE4-4F14-8A62-12A608FC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5051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57518-2287-48BD-8668-36883620E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E3ACE-F419-4B01-BE96-FCC046B21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9C492-64B6-4F68-AA0F-970B7993A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51D8D8-E5D2-4DB8-9A9C-7E3F671DC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75B38C-3B6E-49D1-90F3-4C111AEE4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979F10-FDA2-4277-A9BC-3943A7D4F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8/4/2019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70E984-DE19-4D09-B167-3EAA5278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F3E69-4266-4EEF-A1E9-67A540DA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732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6F08-6F8A-4AFF-AB07-9E076D42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3B8B3-5D6E-44B4-B057-652A99FE0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8/4/2019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7994B-D6FA-4BDF-BABA-B4DCE92CE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BE80A-E6B0-4A87-9329-9FEC1AEDA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9763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C853C-1FF6-4E22-B83D-A58C3A36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8/4/2019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D981F-F291-4643-A2CD-561C23EE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5F2C0-09D4-4601-8962-9361579C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565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AEE3-54AD-44FE-A952-59E77D27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3AE4B-D057-4C55-980D-75CB523B1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05F34-0761-42A3-BAC7-A95A68CF9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2D6DD-9CA2-4DD6-8B4F-DACF8B1D6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8/4/2019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1D4E1-D9E0-4B49-9DF4-E87782443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3F527-2DFC-47A1-A008-E71244D74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7256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FCC3B-10E6-460E-A8FF-36E5D1D7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38F554-55FE-4948-A9C7-A1803135C4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FBD13-ACD1-46FE-9129-9C62BD4F3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101DB-3615-4267-A592-A5C0AE8A9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8/4/2019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0DC8A-3AFA-4D00-9E1E-67DB143DC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88559-44EB-4E74-A12A-2E5B55E0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106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3894A3-BFE6-49B1-9735-B0B5D0BC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A0ACD-D3CD-4D5E-98D5-2EDD9D257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DA75D-CBF8-4F75-8DAE-4E525A46DC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64DA1-3033-4EC0-9CC5-103CC9CDE583}" type="datetimeFigureOut">
              <a:rPr lang="en-SG" smtClean="0"/>
              <a:t>8/4/2019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D5135-0C00-4BE4-ACC3-79D46590F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6EA1B-F91E-4E30-981F-246DAA859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1277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69041D-B7D3-456E-915A-7CDE5E6BC635}"/>
              </a:ext>
            </a:extLst>
          </p:cNvPr>
          <p:cNvSpPr/>
          <p:nvPr/>
        </p:nvSpPr>
        <p:spPr>
          <a:xfrm>
            <a:off x="4493766" y="3244334"/>
            <a:ext cx="3263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b="1" dirty="0"/>
              <a:t>3 - </a:t>
            </a:r>
            <a:r>
              <a:rPr lang="en-SG" b="1" dirty="0" err="1"/>
              <a:t>vehicle_safety_final</a:t>
            </a:r>
            <a:r>
              <a:rPr lang="en-SG" b="1" dirty="0"/>
              <a:t> (Impute)</a:t>
            </a:r>
          </a:p>
        </p:txBody>
      </p:sp>
    </p:spTree>
    <p:extLst>
      <p:ext uri="{BB962C8B-B14F-4D97-AF65-F5344CB8AC3E}">
        <p14:creationId xmlns:p14="http://schemas.microsoft.com/office/powerpoint/2010/main" val="3972599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C2299D-93E6-4731-B160-B41BAD80FBCC}"/>
              </a:ext>
            </a:extLst>
          </p:cNvPr>
          <p:cNvSpPr txBox="1"/>
          <p:nvPr/>
        </p:nvSpPr>
        <p:spPr>
          <a:xfrm>
            <a:off x="238539" y="300383"/>
            <a:ext cx="90998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 err="1"/>
              <a:t>Defaul</a:t>
            </a:r>
            <a:r>
              <a:rPr lang="en-SG" sz="1050" b="1" dirty="0"/>
              <a:t>t</a:t>
            </a:r>
          </a:p>
          <a:p>
            <a:r>
              <a:rPr lang="en-SG" sz="1050" b="1" dirty="0"/>
              <a:t>Naïve Bayes</a:t>
            </a:r>
            <a:endParaRPr lang="en-AU" sz="105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0ED6B-F7D9-474E-8D11-18BCF6E74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76" t="18056" r="35000" b="21181"/>
          <a:stretch/>
        </p:blipFill>
        <p:spPr>
          <a:xfrm>
            <a:off x="162268" y="1781175"/>
            <a:ext cx="1972508" cy="28717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5837B7-DA65-458E-8D8B-4D9B676464E5}"/>
              </a:ext>
            </a:extLst>
          </p:cNvPr>
          <p:cNvSpPr/>
          <p:nvPr/>
        </p:nvSpPr>
        <p:spPr>
          <a:xfrm>
            <a:off x="52387" y="4748760"/>
            <a:ext cx="245268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0.531427  (10205/19203)</a:t>
            </a:r>
          </a:p>
          <a:p>
            <a:r>
              <a:rPr lang="en-GB" sz="1100" dirty="0"/>
              <a:t>    State0 = 0.595573  (4359/7319)</a:t>
            </a:r>
          </a:p>
          <a:p>
            <a:r>
              <a:rPr lang="en-GB" sz="1100" dirty="0"/>
              <a:t>    State1 = 0.619242  (5458/8814)</a:t>
            </a:r>
          </a:p>
          <a:p>
            <a:r>
              <a:rPr lang="en-GB" sz="1100" dirty="0"/>
              <a:t>    State2 = 0.0177983  (27/1517)</a:t>
            </a:r>
          </a:p>
          <a:p>
            <a:r>
              <a:rPr lang="en-GB" sz="1100" dirty="0"/>
              <a:t>    State3 = 0.270526  (257/950)</a:t>
            </a:r>
          </a:p>
          <a:p>
            <a:r>
              <a:rPr lang="en-GB" sz="1100" dirty="0"/>
              <a:t>    State4 = 0.112957  (34/301)</a:t>
            </a:r>
          </a:p>
          <a:p>
            <a:r>
              <a:rPr lang="en-GB" sz="1100" dirty="0"/>
              <a:t>    State5 = 0.207373  (45/217)</a:t>
            </a:r>
          </a:p>
          <a:p>
            <a:r>
              <a:rPr lang="en-GB" sz="1100" dirty="0"/>
              <a:t>    State6 = 0.294118  (25/85)</a:t>
            </a:r>
            <a:endParaRPr lang="en-SG" sz="1100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22D15A1-FA43-4EB5-B030-CA1D279E3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419296"/>
              </p:ext>
            </p:extLst>
          </p:nvPr>
        </p:nvGraphicFramePr>
        <p:xfrm>
          <a:off x="6096000" y="5009510"/>
          <a:ext cx="5713414" cy="1719267"/>
        </p:xfrm>
        <a:graphic>
          <a:graphicData uri="http://schemas.openxmlformats.org/drawingml/2006/table">
            <a:tbl>
              <a:tblPr/>
              <a:tblGrid>
                <a:gridCol w="1003907">
                  <a:extLst>
                    <a:ext uri="{9D8B030D-6E8A-4147-A177-3AD203B41FA5}">
                      <a16:colId xmlns:a16="http://schemas.microsoft.com/office/drawing/2014/main" val="3062566471"/>
                    </a:ext>
                  </a:extLst>
                </a:gridCol>
                <a:gridCol w="1122014">
                  <a:extLst>
                    <a:ext uri="{9D8B030D-6E8A-4147-A177-3AD203B41FA5}">
                      <a16:colId xmlns:a16="http://schemas.microsoft.com/office/drawing/2014/main" val="3561297500"/>
                    </a:ext>
                  </a:extLst>
                </a:gridCol>
                <a:gridCol w="561006">
                  <a:extLst>
                    <a:ext uri="{9D8B030D-6E8A-4147-A177-3AD203B41FA5}">
                      <a16:colId xmlns:a16="http://schemas.microsoft.com/office/drawing/2014/main" val="3426441717"/>
                    </a:ext>
                  </a:extLst>
                </a:gridCol>
                <a:gridCol w="516717">
                  <a:extLst>
                    <a:ext uri="{9D8B030D-6E8A-4147-A177-3AD203B41FA5}">
                      <a16:colId xmlns:a16="http://schemas.microsoft.com/office/drawing/2014/main" val="288639383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91529496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158418100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4054650419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6000342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3438609538"/>
                    </a:ext>
                  </a:extLst>
                </a:gridCol>
              </a:tblGrid>
              <a:tr h="172127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628576"/>
                  </a:ext>
                </a:extLst>
              </a:tr>
              <a:tr h="323418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134000"/>
                  </a:ext>
                </a:extLst>
              </a:tr>
              <a:tr h="172127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4359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707843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5458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868782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37832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316684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02849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585466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730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7101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CBAD81-7E47-4C50-B898-C2F6F410B29E}"/>
              </a:ext>
            </a:extLst>
          </p:cNvPr>
          <p:cNvSpPr txBox="1"/>
          <p:nvPr/>
        </p:nvSpPr>
        <p:spPr>
          <a:xfrm>
            <a:off x="238539" y="300383"/>
            <a:ext cx="90998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K-fold (5)</a:t>
            </a:r>
            <a:endParaRPr lang="en-SG" sz="1050" b="1" dirty="0"/>
          </a:p>
          <a:p>
            <a:r>
              <a:rPr lang="en-SG" sz="1050" b="1" dirty="0"/>
              <a:t>Naïve Bayes</a:t>
            </a:r>
            <a:endParaRPr lang="en-AU" sz="105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719ECD-B537-48F0-8C99-C2C9331E4A13}"/>
              </a:ext>
            </a:extLst>
          </p:cNvPr>
          <p:cNvSpPr/>
          <p:nvPr/>
        </p:nvSpPr>
        <p:spPr>
          <a:xfrm>
            <a:off x="80010" y="4720590"/>
            <a:ext cx="246888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0.535281  (10279/19203)</a:t>
            </a:r>
          </a:p>
          <a:p>
            <a:r>
              <a:rPr lang="en-GB" sz="1100" dirty="0"/>
              <a:t>    State0 = 0.595163  (4356/7319)</a:t>
            </a:r>
          </a:p>
          <a:p>
            <a:r>
              <a:rPr lang="en-GB" sz="1100" dirty="0"/>
              <a:t>    State1 = 0.632516  (5575/8814)</a:t>
            </a:r>
          </a:p>
          <a:p>
            <a:r>
              <a:rPr lang="en-GB" sz="1100" dirty="0"/>
              <a:t>    State2 = 0.0243902  (37/1517)</a:t>
            </a:r>
          </a:p>
          <a:p>
            <a:r>
              <a:rPr lang="en-GB" sz="1100" dirty="0"/>
              <a:t>    State3 = 0.243158  (231/950)</a:t>
            </a:r>
          </a:p>
          <a:p>
            <a:r>
              <a:rPr lang="en-GB" sz="1100" dirty="0"/>
              <a:t>    State4 = 0.109635  (33/301)</a:t>
            </a:r>
          </a:p>
          <a:p>
            <a:r>
              <a:rPr lang="en-GB" sz="1100" dirty="0"/>
              <a:t>    State5 = 0.142857  (31/217)</a:t>
            </a:r>
          </a:p>
          <a:p>
            <a:r>
              <a:rPr lang="en-GB" sz="1100" dirty="0"/>
              <a:t>    State6 = 0.188235  (16/85)</a:t>
            </a:r>
            <a:endParaRPr lang="en-SG" sz="11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0FB539A-69DB-4308-91D2-61D4034131D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96000" y="5009510"/>
          <a:ext cx="5713414" cy="1719267"/>
        </p:xfrm>
        <a:graphic>
          <a:graphicData uri="http://schemas.openxmlformats.org/drawingml/2006/table">
            <a:tbl>
              <a:tblPr/>
              <a:tblGrid>
                <a:gridCol w="1003907">
                  <a:extLst>
                    <a:ext uri="{9D8B030D-6E8A-4147-A177-3AD203B41FA5}">
                      <a16:colId xmlns:a16="http://schemas.microsoft.com/office/drawing/2014/main" val="3062566471"/>
                    </a:ext>
                  </a:extLst>
                </a:gridCol>
                <a:gridCol w="1122014">
                  <a:extLst>
                    <a:ext uri="{9D8B030D-6E8A-4147-A177-3AD203B41FA5}">
                      <a16:colId xmlns:a16="http://schemas.microsoft.com/office/drawing/2014/main" val="3561297500"/>
                    </a:ext>
                  </a:extLst>
                </a:gridCol>
                <a:gridCol w="561006">
                  <a:extLst>
                    <a:ext uri="{9D8B030D-6E8A-4147-A177-3AD203B41FA5}">
                      <a16:colId xmlns:a16="http://schemas.microsoft.com/office/drawing/2014/main" val="3426441717"/>
                    </a:ext>
                  </a:extLst>
                </a:gridCol>
                <a:gridCol w="516717">
                  <a:extLst>
                    <a:ext uri="{9D8B030D-6E8A-4147-A177-3AD203B41FA5}">
                      <a16:colId xmlns:a16="http://schemas.microsoft.com/office/drawing/2014/main" val="288639383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91529496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158418100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4054650419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6000342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3438609538"/>
                    </a:ext>
                  </a:extLst>
                </a:gridCol>
              </a:tblGrid>
              <a:tr h="172127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628576"/>
                  </a:ext>
                </a:extLst>
              </a:tr>
              <a:tr h="323418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134000"/>
                  </a:ext>
                </a:extLst>
              </a:tr>
              <a:tr h="172127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4356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707843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5575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868782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37832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316684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02849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585466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730849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813F3467-C1C3-4F95-9A78-A5795E804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67" t="20486" r="39259" b="24167"/>
          <a:stretch/>
        </p:blipFill>
        <p:spPr>
          <a:xfrm>
            <a:off x="132398" y="1296353"/>
            <a:ext cx="1642357" cy="280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4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926B67-FCA7-46CC-BCE6-0FB3B82FA60B}"/>
              </a:ext>
            </a:extLst>
          </p:cNvPr>
          <p:cNvSpPr txBox="1"/>
          <p:nvPr/>
        </p:nvSpPr>
        <p:spPr>
          <a:xfrm>
            <a:off x="190914" y="3302042"/>
            <a:ext cx="909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b="1" dirty="0"/>
              <a:t>Tree Augmented Bayesian Networks</a:t>
            </a:r>
            <a:endParaRPr lang="en-AU" sz="105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A02035-4373-46B0-8046-2885214A7D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39" t="25069" r="35694" b="28472"/>
          <a:stretch/>
        </p:blipFill>
        <p:spPr>
          <a:xfrm>
            <a:off x="37983" y="4081461"/>
            <a:ext cx="2125827" cy="2257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085BB8-95BA-4BBE-B3EE-CD8F0E727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37" y="1006517"/>
            <a:ext cx="7698519" cy="513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20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C2299D-93E6-4731-B160-B41BAD80FBCC}"/>
              </a:ext>
            </a:extLst>
          </p:cNvPr>
          <p:cNvSpPr txBox="1"/>
          <p:nvPr/>
        </p:nvSpPr>
        <p:spPr>
          <a:xfrm>
            <a:off x="238539" y="300383"/>
            <a:ext cx="1323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 err="1"/>
              <a:t>Defaul</a:t>
            </a:r>
            <a:r>
              <a:rPr lang="en-SG" sz="1050" b="1" dirty="0"/>
              <a:t>t</a:t>
            </a:r>
          </a:p>
          <a:p>
            <a:r>
              <a:rPr lang="en-SG" sz="1050" b="1" dirty="0"/>
              <a:t>Tree Augmented Bayes</a:t>
            </a:r>
            <a:endParaRPr lang="en-AU" sz="105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0ED6B-F7D9-474E-8D11-18BCF6E74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76" t="18056" r="35000" b="21181"/>
          <a:stretch/>
        </p:blipFill>
        <p:spPr>
          <a:xfrm>
            <a:off x="162268" y="1781175"/>
            <a:ext cx="1972508" cy="28717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5837B7-DA65-458E-8D8B-4D9B676464E5}"/>
              </a:ext>
            </a:extLst>
          </p:cNvPr>
          <p:cNvSpPr/>
          <p:nvPr/>
        </p:nvSpPr>
        <p:spPr>
          <a:xfrm>
            <a:off x="52387" y="4748760"/>
            <a:ext cx="245268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0.577931  (11098/19203)</a:t>
            </a:r>
          </a:p>
          <a:p>
            <a:r>
              <a:rPr lang="en-GB" sz="1100" dirty="0"/>
              <a:t>    State0 = 0.591201  (4327/7319)</a:t>
            </a:r>
          </a:p>
          <a:p>
            <a:r>
              <a:rPr lang="en-GB" sz="1100" dirty="0"/>
              <a:t>    State1 = 0.690606  (6087/8814)</a:t>
            </a:r>
          </a:p>
          <a:p>
            <a:r>
              <a:rPr lang="en-GB" sz="1100" dirty="0"/>
              <a:t>    State2 = 0.102835  (156/1517)</a:t>
            </a:r>
          </a:p>
          <a:p>
            <a:r>
              <a:rPr lang="en-GB" sz="1100" dirty="0"/>
              <a:t>    State3 = 0.269474  (256/950)</a:t>
            </a:r>
          </a:p>
          <a:p>
            <a:r>
              <a:rPr lang="en-GB" sz="1100" dirty="0"/>
              <a:t>    State4 = 0.398671  (120/301)</a:t>
            </a:r>
          </a:p>
          <a:p>
            <a:r>
              <a:rPr lang="en-GB" sz="1100" dirty="0"/>
              <a:t>    State5 = 0.456221  (99/217)</a:t>
            </a:r>
          </a:p>
          <a:p>
            <a:r>
              <a:rPr lang="en-GB" sz="1100" dirty="0"/>
              <a:t>    State6 = 0.623529  (53/85)</a:t>
            </a:r>
            <a:endParaRPr lang="en-SG" sz="11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7C408E-A717-47CE-ACD8-FD477E0D4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837831"/>
              </p:ext>
            </p:extLst>
          </p:nvPr>
        </p:nvGraphicFramePr>
        <p:xfrm>
          <a:off x="6264274" y="4995223"/>
          <a:ext cx="5742534" cy="1805913"/>
        </p:xfrm>
        <a:graphic>
          <a:graphicData uri="http://schemas.openxmlformats.org/drawingml/2006/table">
            <a:tbl>
              <a:tblPr/>
              <a:tblGrid>
                <a:gridCol w="1009024">
                  <a:extLst>
                    <a:ext uri="{9D8B030D-6E8A-4147-A177-3AD203B41FA5}">
                      <a16:colId xmlns:a16="http://schemas.microsoft.com/office/drawing/2014/main" val="3979769174"/>
                    </a:ext>
                  </a:extLst>
                </a:gridCol>
                <a:gridCol w="1127733">
                  <a:extLst>
                    <a:ext uri="{9D8B030D-6E8A-4147-A177-3AD203B41FA5}">
                      <a16:colId xmlns:a16="http://schemas.microsoft.com/office/drawing/2014/main" val="3215024967"/>
                    </a:ext>
                  </a:extLst>
                </a:gridCol>
                <a:gridCol w="563866">
                  <a:extLst>
                    <a:ext uri="{9D8B030D-6E8A-4147-A177-3AD203B41FA5}">
                      <a16:colId xmlns:a16="http://schemas.microsoft.com/office/drawing/2014/main" val="414458044"/>
                    </a:ext>
                  </a:extLst>
                </a:gridCol>
                <a:gridCol w="519351">
                  <a:extLst>
                    <a:ext uri="{9D8B030D-6E8A-4147-A177-3AD203B41FA5}">
                      <a16:colId xmlns:a16="http://schemas.microsoft.com/office/drawing/2014/main" val="1033860695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2633976241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1906384809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138368093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3899068215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853488672"/>
                    </a:ext>
                  </a:extLst>
                </a:gridCol>
              </a:tblGrid>
              <a:tr h="173004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87413" marR="87413" marT="43706" marB="4370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371057"/>
                  </a:ext>
                </a:extLst>
              </a:tr>
              <a:tr h="325067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493159"/>
                  </a:ext>
                </a:extLst>
              </a:tr>
              <a:tr h="173004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87413" marR="87413" marT="43706" marB="437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4327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918395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6087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427562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544255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263763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562122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657881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276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622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CBAD81-7E47-4C50-B898-C2F6F410B29E}"/>
              </a:ext>
            </a:extLst>
          </p:cNvPr>
          <p:cNvSpPr txBox="1"/>
          <p:nvPr/>
        </p:nvSpPr>
        <p:spPr>
          <a:xfrm>
            <a:off x="238539" y="300383"/>
            <a:ext cx="11902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K-fold (5)</a:t>
            </a:r>
            <a:endParaRPr lang="en-SG" sz="1050" b="1" dirty="0"/>
          </a:p>
          <a:p>
            <a:r>
              <a:rPr lang="en-SG" sz="1050" b="1" dirty="0"/>
              <a:t>Tree Augmented Bayes</a:t>
            </a:r>
            <a:endParaRPr lang="en-AU" sz="105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719ECD-B537-48F0-8C99-C2C9331E4A13}"/>
              </a:ext>
            </a:extLst>
          </p:cNvPr>
          <p:cNvSpPr/>
          <p:nvPr/>
        </p:nvSpPr>
        <p:spPr>
          <a:xfrm>
            <a:off x="80010" y="4720590"/>
            <a:ext cx="246888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0.527418  (10128/19203)</a:t>
            </a:r>
          </a:p>
          <a:p>
            <a:r>
              <a:rPr lang="en-GB" sz="1100" dirty="0"/>
              <a:t>    State0 = 0.571116  (4180/7319)</a:t>
            </a:r>
          </a:p>
          <a:p>
            <a:r>
              <a:rPr lang="en-GB" sz="1100" dirty="0"/>
              <a:t>    State1 = 0.633991  (5588/8814)</a:t>
            </a:r>
          </a:p>
          <a:p>
            <a:r>
              <a:rPr lang="en-GB" sz="1100" dirty="0"/>
              <a:t>    State2 = 0.0613052  (93/1517)</a:t>
            </a:r>
          </a:p>
          <a:p>
            <a:r>
              <a:rPr lang="en-GB" sz="1100" dirty="0"/>
              <a:t>    State3 = 0.168421  (160/950)</a:t>
            </a:r>
          </a:p>
          <a:p>
            <a:r>
              <a:rPr lang="en-GB" sz="1100" dirty="0"/>
              <a:t>    State4 = 0.159468  (48/301)</a:t>
            </a:r>
          </a:p>
          <a:p>
            <a:r>
              <a:rPr lang="en-GB" sz="1100" dirty="0"/>
              <a:t>    State5 = 0.184332  (40/217)</a:t>
            </a:r>
          </a:p>
          <a:p>
            <a:r>
              <a:rPr lang="en-GB" sz="1100" dirty="0"/>
              <a:t>    State6 = 0.223529  (19/85)</a:t>
            </a:r>
            <a:endParaRPr lang="en-SG" sz="11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0FB539A-69DB-4308-91D2-61D4034131D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96000" y="5009510"/>
          <a:ext cx="5713414" cy="1719267"/>
        </p:xfrm>
        <a:graphic>
          <a:graphicData uri="http://schemas.openxmlformats.org/drawingml/2006/table">
            <a:tbl>
              <a:tblPr/>
              <a:tblGrid>
                <a:gridCol w="1003907">
                  <a:extLst>
                    <a:ext uri="{9D8B030D-6E8A-4147-A177-3AD203B41FA5}">
                      <a16:colId xmlns:a16="http://schemas.microsoft.com/office/drawing/2014/main" val="3062566471"/>
                    </a:ext>
                  </a:extLst>
                </a:gridCol>
                <a:gridCol w="1122014">
                  <a:extLst>
                    <a:ext uri="{9D8B030D-6E8A-4147-A177-3AD203B41FA5}">
                      <a16:colId xmlns:a16="http://schemas.microsoft.com/office/drawing/2014/main" val="3561297500"/>
                    </a:ext>
                  </a:extLst>
                </a:gridCol>
                <a:gridCol w="561006">
                  <a:extLst>
                    <a:ext uri="{9D8B030D-6E8A-4147-A177-3AD203B41FA5}">
                      <a16:colId xmlns:a16="http://schemas.microsoft.com/office/drawing/2014/main" val="3426441717"/>
                    </a:ext>
                  </a:extLst>
                </a:gridCol>
                <a:gridCol w="516717">
                  <a:extLst>
                    <a:ext uri="{9D8B030D-6E8A-4147-A177-3AD203B41FA5}">
                      <a16:colId xmlns:a16="http://schemas.microsoft.com/office/drawing/2014/main" val="288639383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91529496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158418100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4054650419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6000342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3438609538"/>
                    </a:ext>
                  </a:extLst>
                </a:gridCol>
              </a:tblGrid>
              <a:tr h="172127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628576"/>
                  </a:ext>
                </a:extLst>
              </a:tr>
              <a:tr h="323418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134000"/>
                  </a:ext>
                </a:extLst>
              </a:tr>
              <a:tr h="172127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4180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707843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868782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37832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316684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02849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585466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730849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813F3467-C1C3-4F95-9A78-A5795E804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67" t="20486" r="39259" b="24167"/>
          <a:stretch/>
        </p:blipFill>
        <p:spPr>
          <a:xfrm>
            <a:off x="132398" y="1296353"/>
            <a:ext cx="1642357" cy="280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90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87E66B7-B841-45EC-BDF6-3117EE82B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39" t="22500" r="34137" b="35741"/>
          <a:stretch/>
        </p:blipFill>
        <p:spPr>
          <a:xfrm>
            <a:off x="0" y="57150"/>
            <a:ext cx="2127250" cy="15574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53E85A-DFA7-4ED6-941F-2A6787B316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81" t="27500" r="31173" b="31173"/>
          <a:stretch/>
        </p:blipFill>
        <p:spPr>
          <a:xfrm>
            <a:off x="2127250" y="57151"/>
            <a:ext cx="2127250" cy="1569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4018A1-66C1-4C74-BE45-192D8FACE4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74" t="27500" r="30926" b="31574"/>
          <a:stretch/>
        </p:blipFill>
        <p:spPr>
          <a:xfrm>
            <a:off x="4254500" y="0"/>
            <a:ext cx="2235533" cy="16265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592FCD-AB38-4C87-B18A-6CB378AE36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95" t="27961" r="31544" b="31297"/>
          <a:stretch/>
        </p:blipFill>
        <p:spPr>
          <a:xfrm>
            <a:off x="6490033" y="0"/>
            <a:ext cx="2235533" cy="16339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0F7DB7-73E7-4C24-81FE-6D89E5F0A5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988" t="26852" r="31296" b="30648"/>
          <a:stretch/>
        </p:blipFill>
        <p:spPr>
          <a:xfrm>
            <a:off x="8725566" y="0"/>
            <a:ext cx="2158334" cy="16214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FBC68B-BBFA-4F22-B469-E8918997E4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111" t="27963" r="31359" b="30833"/>
          <a:stretch/>
        </p:blipFill>
        <p:spPr>
          <a:xfrm>
            <a:off x="0" y="1807259"/>
            <a:ext cx="2127933" cy="155745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E2B1A2-0CD6-4BAD-9669-61CC06E22BE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925" t="27407" r="31543" b="31543"/>
          <a:stretch/>
        </p:blipFill>
        <p:spPr>
          <a:xfrm>
            <a:off x="2127250" y="1787917"/>
            <a:ext cx="2162460" cy="15767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C2B05E-8C71-4C80-A3A6-7D3A957917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5864" t="25648" r="26235" b="33426"/>
          <a:stretch/>
        </p:blipFill>
        <p:spPr>
          <a:xfrm>
            <a:off x="4254500" y="1794715"/>
            <a:ext cx="2235533" cy="160929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EB4C484-B016-49DB-A18F-BD731BC5D88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0556" t="25926" r="31852" b="31759"/>
          <a:stretch/>
        </p:blipFill>
        <p:spPr>
          <a:xfrm>
            <a:off x="6490033" y="1802423"/>
            <a:ext cx="2200323" cy="165114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5C750D4-D0E7-4B01-8E82-ADC7EB9D521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1296" t="27500" r="31173" b="30754"/>
          <a:stretch/>
        </p:blipFill>
        <p:spPr>
          <a:xfrm>
            <a:off x="8725566" y="1802423"/>
            <a:ext cx="2193544" cy="16265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F34AAD-9907-40A9-8B8B-4933B212011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0864" t="27222" r="31173" b="30755"/>
          <a:stretch/>
        </p:blipFill>
        <p:spPr>
          <a:xfrm>
            <a:off x="0" y="3493290"/>
            <a:ext cx="2127250" cy="15698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3D444F1-67B1-4F2F-B12A-55BBB97F14B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0803" t="27130" r="30803" b="30755"/>
          <a:stretch/>
        </p:blipFill>
        <p:spPr>
          <a:xfrm>
            <a:off x="6490033" y="3552049"/>
            <a:ext cx="2162958" cy="15817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796023C-6776-4D4B-B838-A2E9DDDB770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1235" t="27870" r="31235" b="31235"/>
          <a:stretch/>
        </p:blipFill>
        <p:spPr>
          <a:xfrm>
            <a:off x="8725566" y="3552048"/>
            <a:ext cx="2177384" cy="158170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A53A7D8-D826-4E46-8B84-1024D68571EC}"/>
              </a:ext>
            </a:extLst>
          </p:cNvPr>
          <p:cNvSpPr/>
          <p:nvPr/>
        </p:nvSpPr>
        <p:spPr>
          <a:xfrm>
            <a:off x="3190875" y="3816545"/>
            <a:ext cx="16299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b="1" dirty="0"/>
              <a:t>Removed</a:t>
            </a:r>
          </a:p>
          <a:p>
            <a:r>
              <a:rPr lang="en-SG" dirty="0">
                <a:solidFill>
                  <a:srgbClr val="000000"/>
                </a:solidFill>
                <a:latin typeface="Calibri" panose="020F0502020204030204" pitchFamily="34" charset="0"/>
              </a:rPr>
              <a:t>VE_ORIGAVTW</a:t>
            </a:r>
            <a:endParaRPr lang="en-SG" dirty="0"/>
          </a:p>
          <a:p>
            <a:r>
              <a:rPr lang="en-SG" dirty="0">
                <a:solidFill>
                  <a:srgbClr val="000000"/>
                </a:solidFill>
                <a:latin typeface="Calibri" panose="020F0502020204030204" pitchFamily="34" charset="0"/>
              </a:rPr>
              <a:t>VE_WHEELBAS</a:t>
            </a:r>
            <a:r>
              <a:rPr lang="en-S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18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926B67-FCA7-46CC-BCE6-0FB3B82FA60B}"/>
              </a:ext>
            </a:extLst>
          </p:cNvPr>
          <p:cNvSpPr txBox="1"/>
          <p:nvPr/>
        </p:nvSpPr>
        <p:spPr>
          <a:xfrm>
            <a:off x="190914" y="3302042"/>
            <a:ext cx="9099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b="1" dirty="0"/>
              <a:t>Naïve Bayes</a:t>
            </a:r>
            <a:endParaRPr lang="en-AU" sz="105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35EF4-A58A-4255-AA0B-BE4D4767C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95" t="24931" r="35648" b="28403"/>
          <a:stretch/>
        </p:blipFill>
        <p:spPr>
          <a:xfrm>
            <a:off x="0" y="3657600"/>
            <a:ext cx="2043113" cy="22180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3F886A-7487-4264-B5EF-768EB00BE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13" y="157162"/>
            <a:ext cx="8996363" cy="599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4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C2299D-93E6-4731-B160-B41BAD80FBCC}"/>
              </a:ext>
            </a:extLst>
          </p:cNvPr>
          <p:cNvSpPr txBox="1"/>
          <p:nvPr/>
        </p:nvSpPr>
        <p:spPr>
          <a:xfrm>
            <a:off x="238539" y="300383"/>
            <a:ext cx="90998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 err="1"/>
              <a:t>Defaul</a:t>
            </a:r>
            <a:r>
              <a:rPr lang="en-SG" sz="1050" b="1" dirty="0"/>
              <a:t>t</a:t>
            </a:r>
          </a:p>
          <a:p>
            <a:r>
              <a:rPr lang="en-SG" sz="1050" b="1" dirty="0"/>
              <a:t>Naïve Bayes</a:t>
            </a:r>
            <a:endParaRPr lang="en-AU" sz="105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0ED6B-F7D9-474E-8D11-18BCF6E74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76" t="18056" r="35000" b="21181"/>
          <a:stretch/>
        </p:blipFill>
        <p:spPr>
          <a:xfrm>
            <a:off x="162268" y="1781175"/>
            <a:ext cx="1972508" cy="28717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5837B7-DA65-458E-8D8B-4D9B676464E5}"/>
              </a:ext>
            </a:extLst>
          </p:cNvPr>
          <p:cNvSpPr/>
          <p:nvPr/>
        </p:nvSpPr>
        <p:spPr>
          <a:xfrm>
            <a:off x="52387" y="4748760"/>
            <a:ext cx="245268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0.545279  (10471/19203)</a:t>
            </a:r>
          </a:p>
          <a:p>
            <a:r>
              <a:rPr lang="en-GB" sz="1100" dirty="0"/>
              <a:t>    State0 = 0.599809  (4390/7319)</a:t>
            </a:r>
          </a:p>
          <a:p>
            <a:r>
              <a:rPr lang="en-GB" sz="1100" dirty="0"/>
              <a:t>    State1 = 0.639324  (5635/8814)</a:t>
            </a:r>
          </a:p>
          <a:p>
            <a:r>
              <a:rPr lang="en-GB" sz="1100" dirty="0"/>
              <a:t>    State2 = 0.0224127  (34/1517)</a:t>
            </a:r>
          </a:p>
          <a:p>
            <a:r>
              <a:rPr lang="en-GB" sz="1100" dirty="0"/>
              <a:t>    State3 = 0.286316  (272/950)</a:t>
            </a:r>
          </a:p>
          <a:p>
            <a:r>
              <a:rPr lang="en-GB" sz="1100" dirty="0"/>
              <a:t>    State4 = 0.182724  (55/301)</a:t>
            </a:r>
          </a:p>
          <a:p>
            <a:r>
              <a:rPr lang="en-GB" sz="1100" dirty="0"/>
              <a:t>    State5 = 0.221198  (48/217)</a:t>
            </a:r>
          </a:p>
          <a:p>
            <a:r>
              <a:rPr lang="en-GB" sz="1100" dirty="0"/>
              <a:t>    State6 = 0.435294  (37/85)</a:t>
            </a:r>
            <a:endParaRPr lang="en-SG" sz="1100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22D15A1-FA43-4EB5-B030-CA1D279E3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656483"/>
              </p:ext>
            </p:extLst>
          </p:nvPr>
        </p:nvGraphicFramePr>
        <p:xfrm>
          <a:off x="6096000" y="5009510"/>
          <a:ext cx="5713414" cy="1719267"/>
        </p:xfrm>
        <a:graphic>
          <a:graphicData uri="http://schemas.openxmlformats.org/drawingml/2006/table">
            <a:tbl>
              <a:tblPr/>
              <a:tblGrid>
                <a:gridCol w="1003907">
                  <a:extLst>
                    <a:ext uri="{9D8B030D-6E8A-4147-A177-3AD203B41FA5}">
                      <a16:colId xmlns:a16="http://schemas.microsoft.com/office/drawing/2014/main" val="3062566471"/>
                    </a:ext>
                  </a:extLst>
                </a:gridCol>
                <a:gridCol w="1122014">
                  <a:extLst>
                    <a:ext uri="{9D8B030D-6E8A-4147-A177-3AD203B41FA5}">
                      <a16:colId xmlns:a16="http://schemas.microsoft.com/office/drawing/2014/main" val="3561297500"/>
                    </a:ext>
                  </a:extLst>
                </a:gridCol>
                <a:gridCol w="561006">
                  <a:extLst>
                    <a:ext uri="{9D8B030D-6E8A-4147-A177-3AD203B41FA5}">
                      <a16:colId xmlns:a16="http://schemas.microsoft.com/office/drawing/2014/main" val="3426441717"/>
                    </a:ext>
                  </a:extLst>
                </a:gridCol>
                <a:gridCol w="516717">
                  <a:extLst>
                    <a:ext uri="{9D8B030D-6E8A-4147-A177-3AD203B41FA5}">
                      <a16:colId xmlns:a16="http://schemas.microsoft.com/office/drawing/2014/main" val="288639383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91529496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158418100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4054650419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6000342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3438609538"/>
                    </a:ext>
                  </a:extLst>
                </a:gridCol>
              </a:tblGrid>
              <a:tr h="172127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628576"/>
                  </a:ext>
                </a:extLst>
              </a:tr>
              <a:tr h="323418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134000"/>
                  </a:ext>
                </a:extLst>
              </a:tr>
              <a:tr h="172127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4390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707843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5635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868782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37832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316684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02849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585466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730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904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CBAD81-7E47-4C50-B898-C2F6F410B29E}"/>
              </a:ext>
            </a:extLst>
          </p:cNvPr>
          <p:cNvSpPr txBox="1"/>
          <p:nvPr/>
        </p:nvSpPr>
        <p:spPr>
          <a:xfrm>
            <a:off x="238539" y="300383"/>
            <a:ext cx="90998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K-fold (5)</a:t>
            </a:r>
            <a:endParaRPr lang="en-SG" sz="1050" b="1" dirty="0"/>
          </a:p>
          <a:p>
            <a:r>
              <a:rPr lang="en-SG" sz="1050" b="1" dirty="0"/>
              <a:t>Naïve Bayes</a:t>
            </a:r>
            <a:endParaRPr lang="en-AU" sz="105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719ECD-B537-48F0-8C99-C2C9331E4A13}"/>
              </a:ext>
            </a:extLst>
          </p:cNvPr>
          <p:cNvSpPr/>
          <p:nvPr/>
        </p:nvSpPr>
        <p:spPr>
          <a:xfrm>
            <a:off x="80010" y="4720590"/>
            <a:ext cx="246888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0.535281  (10279/19203)</a:t>
            </a:r>
          </a:p>
          <a:p>
            <a:r>
              <a:rPr lang="en-GB" sz="1100" dirty="0"/>
              <a:t>    State0 = 0.595163  (4356/7319)</a:t>
            </a:r>
          </a:p>
          <a:p>
            <a:r>
              <a:rPr lang="en-GB" sz="1100" dirty="0"/>
              <a:t>    State1 = 0.632516  (5575/8814)</a:t>
            </a:r>
          </a:p>
          <a:p>
            <a:r>
              <a:rPr lang="en-GB" sz="1100" dirty="0"/>
              <a:t>    State2 = 0.0243902  (37/1517)</a:t>
            </a:r>
          </a:p>
          <a:p>
            <a:r>
              <a:rPr lang="en-GB" sz="1100" dirty="0"/>
              <a:t>    State3 = 0.243158  (231/950)</a:t>
            </a:r>
          </a:p>
          <a:p>
            <a:r>
              <a:rPr lang="en-GB" sz="1100" dirty="0"/>
              <a:t>    State4 = 0.109635  (33/301)</a:t>
            </a:r>
          </a:p>
          <a:p>
            <a:r>
              <a:rPr lang="en-GB" sz="1100" dirty="0"/>
              <a:t>    State5 = 0.142857  (31/217)</a:t>
            </a:r>
          </a:p>
          <a:p>
            <a:r>
              <a:rPr lang="en-GB" sz="1100" dirty="0"/>
              <a:t>    State6 = 0.188235  (16/85)</a:t>
            </a:r>
            <a:endParaRPr lang="en-SG" sz="11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0FB539A-69DB-4308-91D2-61D403413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914949"/>
              </p:ext>
            </p:extLst>
          </p:nvPr>
        </p:nvGraphicFramePr>
        <p:xfrm>
          <a:off x="6096000" y="5009510"/>
          <a:ext cx="5713414" cy="1719267"/>
        </p:xfrm>
        <a:graphic>
          <a:graphicData uri="http://schemas.openxmlformats.org/drawingml/2006/table">
            <a:tbl>
              <a:tblPr/>
              <a:tblGrid>
                <a:gridCol w="1003907">
                  <a:extLst>
                    <a:ext uri="{9D8B030D-6E8A-4147-A177-3AD203B41FA5}">
                      <a16:colId xmlns:a16="http://schemas.microsoft.com/office/drawing/2014/main" val="3062566471"/>
                    </a:ext>
                  </a:extLst>
                </a:gridCol>
                <a:gridCol w="1122014">
                  <a:extLst>
                    <a:ext uri="{9D8B030D-6E8A-4147-A177-3AD203B41FA5}">
                      <a16:colId xmlns:a16="http://schemas.microsoft.com/office/drawing/2014/main" val="3561297500"/>
                    </a:ext>
                  </a:extLst>
                </a:gridCol>
                <a:gridCol w="561006">
                  <a:extLst>
                    <a:ext uri="{9D8B030D-6E8A-4147-A177-3AD203B41FA5}">
                      <a16:colId xmlns:a16="http://schemas.microsoft.com/office/drawing/2014/main" val="3426441717"/>
                    </a:ext>
                  </a:extLst>
                </a:gridCol>
                <a:gridCol w="516717">
                  <a:extLst>
                    <a:ext uri="{9D8B030D-6E8A-4147-A177-3AD203B41FA5}">
                      <a16:colId xmlns:a16="http://schemas.microsoft.com/office/drawing/2014/main" val="288639383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91529496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158418100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4054650419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6000342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3438609538"/>
                    </a:ext>
                  </a:extLst>
                </a:gridCol>
              </a:tblGrid>
              <a:tr h="172127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628576"/>
                  </a:ext>
                </a:extLst>
              </a:tr>
              <a:tr h="323418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134000"/>
                  </a:ext>
                </a:extLst>
              </a:tr>
              <a:tr h="172127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4356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707843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5575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868782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37832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316684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02849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585466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730849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813F3467-C1C3-4F95-9A78-A5795E804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67" t="20486" r="39259" b="24167"/>
          <a:stretch/>
        </p:blipFill>
        <p:spPr>
          <a:xfrm>
            <a:off x="132398" y="1296353"/>
            <a:ext cx="1642357" cy="280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79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926B67-FCA7-46CC-BCE6-0FB3B82FA60B}"/>
              </a:ext>
            </a:extLst>
          </p:cNvPr>
          <p:cNvSpPr txBox="1"/>
          <p:nvPr/>
        </p:nvSpPr>
        <p:spPr>
          <a:xfrm>
            <a:off x="190914" y="3302042"/>
            <a:ext cx="909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b="1" dirty="0"/>
              <a:t>Tree Augmented Bayesian Networks</a:t>
            </a:r>
            <a:endParaRPr lang="en-AU" sz="105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E62B1-1939-4D8B-AE02-688B586A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4" y="221377"/>
            <a:ext cx="9797769" cy="65318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A02035-4373-46B0-8046-2885214A7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39" t="25069" r="35694" b="28472"/>
          <a:stretch/>
        </p:blipFill>
        <p:spPr>
          <a:xfrm>
            <a:off x="37983" y="4081461"/>
            <a:ext cx="2125827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29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C2299D-93E6-4731-B160-B41BAD80FBCC}"/>
              </a:ext>
            </a:extLst>
          </p:cNvPr>
          <p:cNvSpPr txBox="1"/>
          <p:nvPr/>
        </p:nvSpPr>
        <p:spPr>
          <a:xfrm>
            <a:off x="238539" y="300383"/>
            <a:ext cx="1323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 err="1"/>
              <a:t>Defaul</a:t>
            </a:r>
            <a:r>
              <a:rPr lang="en-SG" sz="1050" b="1" dirty="0"/>
              <a:t>t</a:t>
            </a:r>
          </a:p>
          <a:p>
            <a:r>
              <a:rPr lang="en-SG" sz="1050" b="1" dirty="0"/>
              <a:t>Tree Augmented Bayes</a:t>
            </a:r>
            <a:endParaRPr lang="en-AU" sz="105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0ED6B-F7D9-474E-8D11-18BCF6E74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76" t="18056" r="35000" b="21181"/>
          <a:stretch/>
        </p:blipFill>
        <p:spPr>
          <a:xfrm>
            <a:off x="162268" y="1781175"/>
            <a:ext cx="1972508" cy="28717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5837B7-DA65-458E-8D8B-4D9B676464E5}"/>
              </a:ext>
            </a:extLst>
          </p:cNvPr>
          <p:cNvSpPr/>
          <p:nvPr/>
        </p:nvSpPr>
        <p:spPr>
          <a:xfrm>
            <a:off x="52387" y="4748760"/>
            <a:ext cx="245268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0.605947  (11636/19203)</a:t>
            </a:r>
          </a:p>
          <a:p>
            <a:r>
              <a:rPr lang="en-GB" sz="1100" dirty="0"/>
              <a:t>    State0 = 0.634103  (4641/7319)</a:t>
            </a:r>
          </a:p>
          <a:p>
            <a:r>
              <a:rPr lang="en-GB" sz="1100" dirty="0"/>
              <a:t>    State1 = 0.689017  (6073/8814)</a:t>
            </a:r>
          </a:p>
          <a:p>
            <a:r>
              <a:rPr lang="en-GB" sz="1100" dirty="0"/>
              <a:t>    State2 = 0.162821  (247/1517)</a:t>
            </a:r>
          </a:p>
          <a:p>
            <a:r>
              <a:rPr lang="en-GB" sz="1100" dirty="0"/>
              <a:t>    State3 = 0.346316  (329/950)</a:t>
            </a:r>
          </a:p>
          <a:p>
            <a:r>
              <a:rPr lang="en-GB" sz="1100" dirty="0"/>
              <a:t>    State4 = 0.501661  (151/301)</a:t>
            </a:r>
          </a:p>
          <a:p>
            <a:r>
              <a:rPr lang="en-GB" sz="1100" dirty="0"/>
              <a:t>    State5 = 0.59447  (129/217)</a:t>
            </a:r>
          </a:p>
          <a:p>
            <a:r>
              <a:rPr lang="en-GB" sz="1100" dirty="0"/>
              <a:t>    State6 = 0.776471  (66/85)</a:t>
            </a:r>
            <a:endParaRPr lang="en-SG" sz="11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7C408E-A717-47CE-ACD8-FD477E0D4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417338"/>
              </p:ext>
            </p:extLst>
          </p:nvPr>
        </p:nvGraphicFramePr>
        <p:xfrm>
          <a:off x="6264274" y="4995223"/>
          <a:ext cx="5742534" cy="1805913"/>
        </p:xfrm>
        <a:graphic>
          <a:graphicData uri="http://schemas.openxmlformats.org/drawingml/2006/table">
            <a:tbl>
              <a:tblPr/>
              <a:tblGrid>
                <a:gridCol w="1009024">
                  <a:extLst>
                    <a:ext uri="{9D8B030D-6E8A-4147-A177-3AD203B41FA5}">
                      <a16:colId xmlns:a16="http://schemas.microsoft.com/office/drawing/2014/main" val="3979769174"/>
                    </a:ext>
                  </a:extLst>
                </a:gridCol>
                <a:gridCol w="1127733">
                  <a:extLst>
                    <a:ext uri="{9D8B030D-6E8A-4147-A177-3AD203B41FA5}">
                      <a16:colId xmlns:a16="http://schemas.microsoft.com/office/drawing/2014/main" val="3215024967"/>
                    </a:ext>
                  </a:extLst>
                </a:gridCol>
                <a:gridCol w="563866">
                  <a:extLst>
                    <a:ext uri="{9D8B030D-6E8A-4147-A177-3AD203B41FA5}">
                      <a16:colId xmlns:a16="http://schemas.microsoft.com/office/drawing/2014/main" val="414458044"/>
                    </a:ext>
                  </a:extLst>
                </a:gridCol>
                <a:gridCol w="519351">
                  <a:extLst>
                    <a:ext uri="{9D8B030D-6E8A-4147-A177-3AD203B41FA5}">
                      <a16:colId xmlns:a16="http://schemas.microsoft.com/office/drawing/2014/main" val="1033860695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2633976241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1906384809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138368093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3899068215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853488672"/>
                    </a:ext>
                  </a:extLst>
                </a:gridCol>
              </a:tblGrid>
              <a:tr h="173004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87413" marR="87413" marT="43706" marB="4370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371057"/>
                  </a:ext>
                </a:extLst>
              </a:tr>
              <a:tr h="325067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493159"/>
                  </a:ext>
                </a:extLst>
              </a:tr>
              <a:tr h="173004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87413" marR="87413" marT="43706" marB="437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4641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918395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6073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427562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544255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263763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562122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657881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276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576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CBAD81-7E47-4C50-B898-C2F6F410B29E}"/>
              </a:ext>
            </a:extLst>
          </p:cNvPr>
          <p:cNvSpPr txBox="1"/>
          <p:nvPr/>
        </p:nvSpPr>
        <p:spPr>
          <a:xfrm>
            <a:off x="238539" y="300383"/>
            <a:ext cx="11902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K-fold (5)</a:t>
            </a:r>
            <a:endParaRPr lang="en-SG" sz="1050" b="1" dirty="0"/>
          </a:p>
          <a:p>
            <a:r>
              <a:rPr lang="en-SG" sz="1050" b="1" dirty="0"/>
              <a:t>Tree Augmented Bayes</a:t>
            </a:r>
            <a:endParaRPr lang="en-AU" sz="105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719ECD-B537-48F0-8C99-C2C9331E4A13}"/>
              </a:ext>
            </a:extLst>
          </p:cNvPr>
          <p:cNvSpPr/>
          <p:nvPr/>
        </p:nvSpPr>
        <p:spPr>
          <a:xfrm>
            <a:off x="80010" y="4720590"/>
            <a:ext cx="246888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0.527418  (10128/19203)</a:t>
            </a:r>
          </a:p>
          <a:p>
            <a:r>
              <a:rPr lang="en-GB" sz="1100" dirty="0"/>
              <a:t>    State0 = 0.571116  (4180/7319)</a:t>
            </a:r>
          </a:p>
          <a:p>
            <a:r>
              <a:rPr lang="en-GB" sz="1100" dirty="0"/>
              <a:t>    State1 = 0.633991  (5588/8814)</a:t>
            </a:r>
          </a:p>
          <a:p>
            <a:r>
              <a:rPr lang="en-GB" sz="1100" dirty="0"/>
              <a:t>    State2 = 0.0613052  (93/1517)</a:t>
            </a:r>
          </a:p>
          <a:p>
            <a:r>
              <a:rPr lang="en-GB" sz="1100" dirty="0"/>
              <a:t>    State3 = 0.168421  (160/950)</a:t>
            </a:r>
          </a:p>
          <a:p>
            <a:r>
              <a:rPr lang="en-GB" sz="1100" dirty="0"/>
              <a:t>    State4 = 0.159468  (48/301)</a:t>
            </a:r>
          </a:p>
          <a:p>
            <a:r>
              <a:rPr lang="en-GB" sz="1100" dirty="0"/>
              <a:t>    State5 = 0.184332  (40/217)</a:t>
            </a:r>
          </a:p>
          <a:p>
            <a:r>
              <a:rPr lang="en-GB" sz="1100" dirty="0"/>
              <a:t>    State6 = 0.223529  (19/85)</a:t>
            </a:r>
            <a:endParaRPr lang="en-SG" sz="11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0FB539A-69DB-4308-91D2-61D403413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59200"/>
              </p:ext>
            </p:extLst>
          </p:nvPr>
        </p:nvGraphicFramePr>
        <p:xfrm>
          <a:off x="6096000" y="5009510"/>
          <a:ext cx="5713414" cy="1719267"/>
        </p:xfrm>
        <a:graphic>
          <a:graphicData uri="http://schemas.openxmlformats.org/drawingml/2006/table">
            <a:tbl>
              <a:tblPr/>
              <a:tblGrid>
                <a:gridCol w="1003907">
                  <a:extLst>
                    <a:ext uri="{9D8B030D-6E8A-4147-A177-3AD203B41FA5}">
                      <a16:colId xmlns:a16="http://schemas.microsoft.com/office/drawing/2014/main" val="3062566471"/>
                    </a:ext>
                  </a:extLst>
                </a:gridCol>
                <a:gridCol w="1122014">
                  <a:extLst>
                    <a:ext uri="{9D8B030D-6E8A-4147-A177-3AD203B41FA5}">
                      <a16:colId xmlns:a16="http://schemas.microsoft.com/office/drawing/2014/main" val="3561297500"/>
                    </a:ext>
                  </a:extLst>
                </a:gridCol>
                <a:gridCol w="561006">
                  <a:extLst>
                    <a:ext uri="{9D8B030D-6E8A-4147-A177-3AD203B41FA5}">
                      <a16:colId xmlns:a16="http://schemas.microsoft.com/office/drawing/2014/main" val="3426441717"/>
                    </a:ext>
                  </a:extLst>
                </a:gridCol>
                <a:gridCol w="516717">
                  <a:extLst>
                    <a:ext uri="{9D8B030D-6E8A-4147-A177-3AD203B41FA5}">
                      <a16:colId xmlns:a16="http://schemas.microsoft.com/office/drawing/2014/main" val="288639383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91529496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158418100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4054650419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6000342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3438609538"/>
                    </a:ext>
                  </a:extLst>
                </a:gridCol>
              </a:tblGrid>
              <a:tr h="172127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628576"/>
                  </a:ext>
                </a:extLst>
              </a:tr>
              <a:tr h="323418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134000"/>
                  </a:ext>
                </a:extLst>
              </a:tr>
              <a:tr h="172127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4180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707843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5588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868782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37832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316684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02849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585466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730849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813F3467-C1C3-4F95-9A78-A5795E804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67" t="20486" r="39259" b="24167"/>
          <a:stretch/>
        </p:blipFill>
        <p:spPr>
          <a:xfrm>
            <a:off x="132398" y="1296353"/>
            <a:ext cx="1642357" cy="280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12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926B67-FCA7-46CC-BCE6-0FB3B82FA60B}"/>
              </a:ext>
            </a:extLst>
          </p:cNvPr>
          <p:cNvSpPr txBox="1"/>
          <p:nvPr/>
        </p:nvSpPr>
        <p:spPr>
          <a:xfrm>
            <a:off x="190914" y="3302042"/>
            <a:ext cx="9099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b="1" dirty="0"/>
              <a:t>Naïve Bayes</a:t>
            </a:r>
            <a:endParaRPr lang="en-AU" sz="105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35EF4-A58A-4255-AA0B-BE4D4767C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95" t="24931" r="35648" b="28403"/>
          <a:stretch/>
        </p:blipFill>
        <p:spPr>
          <a:xfrm>
            <a:off x="0" y="3657600"/>
            <a:ext cx="2043113" cy="22180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B399CF-8C70-4AD5-AAE4-3191FA083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204" y="909636"/>
            <a:ext cx="8522495" cy="568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3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1161</Words>
  <Application>Microsoft Office PowerPoint</Application>
  <PresentationFormat>Widescreen</PresentationFormat>
  <Paragraphs>656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 Tam</dc:creator>
  <cp:lastModifiedBy>Edwin Tam</cp:lastModifiedBy>
  <cp:revision>53</cp:revision>
  <dcterms:created xsi:type="dcterms:W3CDTF">2019-04-01T14:04:11Z</dcterms:created>
  <dcterms:modified xsi:type="dcterms:W3CDTF">2019-04-08T14:04:46Z</dcterms:modified>
</cp:coreProperties>
</file>